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2"/>
    <p:sldId id="1009" r:id="rId3"/>
    <p:sldId id="1011" r:id="rId4"/>
    <p:sldId id="1012" r:id="rId5"/>
    <p:sldId id="1043" r:id="rId6"/>
    <p:sldId id="1040" r:id="rId7"/>
    <p:sldId id="1041" r:id="rId8"/>
    <p:sldId id="1015" r:id="rId9"/>
    <p:sldId id="1017" r:id="rId10"/>
    <p:sldId id="1018" r:id="rId11"/>
    <p:sldId id="1019" r:id="rId12"/>
    <p:sldId id="1042" r:id="rId13"/>
    <p:sldId id="1020" r:id="rId14"/>
    <p:sldId id="1021" r:id="rId15"/>
    <p:sldId id="1022" r:id="rId16"/>
    <p:sldId id="1023" r:id="rId17"/>
    <p:sldId id="1024" r:id="rId18"/>
    <p:sldId id="1030" r:id="rId19"/>
    <p:sldId id="1031" r:id="rId2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Unit 1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There are only nineteen crayons.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8908"/>
            <a:ext cx="11485848" cy="42011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方框中选择正确的数字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将序号填入括号里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00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7" y="1260483"/>
            <a:ext cx="2520280" cy="434699"/>
          </a:xfrm>
          <a:prstGeom prst="rect">
            <a:avLst/>
          </a:prstGeom>
        </p:spPr>
      </p:pic>
      <p:pic>
        <p:nvPicPr>
          <p:cNvPr id="4" name="gyy68.jpg" descr="id:21474953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73192" y="2542433"/>
            <a:ext cx="3439795" cy="1008380"/>
          </a:xfrm>
          <a:prstGeom prst="rect">
            <a:avLst/>
          </a:prstGeom>
        </p:spPr>
      </p:pic>
      <p:pic>
        <p:nvPicPr>
          <p:cNvPr id="5" name="gyy69.jpg" descr="id:214749534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375126" y="2624660"/>
            <a:ext cx="718185" cy="1008380"/>
          </a:xfrm>
          <a:prstGeom prst="rect">
            <a:avLst/>
          </a:prstGeom>
        </p:spPr>
      </p:pic>
      <p:pic>
        <p:nvPicPr>
          <p:cNvPr id="6" name="gyy70.jpg" descr="id:214749535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1053545" y="4195522"/>
            <a:ext cx="2745740" cy="1410970"/>
          </a:xfrm>
          <a:prstGeom prst="rect">
            <a:avLst/>
          </a:prstGeom>
        </p:spPr>
      </p:pic>
      <p:pic>
        <p:nvPicPr>
          <p:cNvPr id="7" name="gyy71.jpg" descr="id:214749535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653945" y="4195522"/>
            <a:ext cx="2745740" cy="141097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069466" y="273149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78582" y="1844669"/>
            <a:ext cx="11233247" cy="5232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Fifteen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nineteen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thirteen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eighteen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sixteen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543478" y="464309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4946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72.jpg" descr="id:21474953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2213570"/>
            <a:ext cx="2379980" cy="1351280"/>
          </a:xfrm>
          <a:prstGeom prst="rect">
            <a:avLst/>
          </a:prstGeom>
        </p:spPr>
      </p:pic>
      <p:pic>
        <p:nvPicPr>
          <p:cNvPr id="4" name="gyy73.jpg" descr="id:21474953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6122" y="2582187"/>
            <a:ext cx="2359025" cy="614045"/>
          </a:xfrm>
          <a:prstGeom prst="rect">
            <a:avLst/>
          </a:prstGeom>
        </p:spPr>
      </p:pic>
      <p:pic>
        <p:nvPicPr>
          <p:cNvPr id="6" name="gyy74.jpg" descr="id:214749537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64782" y="4157786"/>
            <a:ext cx="3101340" cy="1285875"/>
          </a:xfrm>
          <a:prstGeom prst="rect">
            <a:avLst/>
          </a:prstGeom>
        </p:spPr>
      </p:pic>
      <p:pic>
        <p:nvPicPr>
          <p:cNvPr id="7" name="gyy75.jpg" descr="id:214749538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27054" y="4173722"/>
            <a:ext cx="2579370" cy="128587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305388" y="260389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301576" y="453048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78582" y="1525288"/>
            <a:ext cx="11233247" cy="5232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Fifteen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nineteen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thirteen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eighteen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sixteen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61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3178775"/>
            <a:ext cx="11485848" cy="65684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gyy76.jpg" descr="id:214749539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2818735"/>
            <a:ext cx="2820169" cy="1440313"/>
          </a:xfrm>
          <a:prstGeom prst="rect">
            <a:avLst/>
          </a:prstGeom>
        </p:spPr>
      </p:pic>
      <p:pic>
        <p:nvPicPr>
          <p:cNvPr id="9" name="gyy77.jpg" descr="id:21474954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67014" y="3025301"/>
            <a:ext cx="936890" cy="10271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236746" y="3137866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8582" y="1988840"/>
            <a:ext cx="11233247" cy="5232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Fifteen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nineteen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thirteen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eighteen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sixteen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069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_________out the pencils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5645150" algn="l"/>
                <a:tab pos="81613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gave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5645150" algn="l"/>
                <a:tab pos="81613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faces can you see?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5645150" algn="l"/>
                <a:tab pos="81613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much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5645150" algn="l"/>
                <a:tab pos="8161338" algn="l"/>
              </a:tabLst>
            </a:pPr>
            <a:endParaRPr lang="zh-CN" altLang="en-US"/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548" y="962556"/>
            <a:ext cx="7624445" cy="8102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5134" y="242088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5134" y="368596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82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461664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38700" algn="l"/>
                <a:tab pos="5645150" algn="l"/>
                <a:tab pos="8161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 one book on the floor?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3875">
              <a:tabLst>
                <a:tab pos="4838700" algn="l"/>
                <a:tab pos="5645150" algn="l"/>
                <a:tab pos="81613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Yes, there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No, there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Yes, there isn’t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there twenty-one crayons?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there 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there 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there aren’t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733550" indent="-1733550">
              <a:spcAft>
                <a:spcPts val="0"/>
              </a:spcAft>
              <a:tabLst>
                <a:tab pos="483870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Shenzhou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launched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25613" hangingPunct="0">
              <a:spcAft>
                <a:spcPts val="0"/>
              </a:spcAft>
              <a:tabLst>
                <a:tab pos="48387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October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April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June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3754536"/>
            <a:ext cx="2304256" cy="39466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107132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23674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36559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02104"/>
            <a:ext cx="11485848" cy="526297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年级一班的同学们给偏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远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区的孩子进行了捐赠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为了鼓励更多人加入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打算将采访视频发到网上。请根据捐赠物品数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量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统计图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 _______schoolbags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donate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捐赠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746312"/>
            <a:ext cx="2856515" cy="510634"/>
          </a:xfrm>
          <a:prstGeom prst="rect">
            <a:avLst/>
          </a:prstGeom>
        </p:spPr>
      </p:pic>
      <p:pic>
        <p:nvPicPr>
          <p:cNvPr id="4" name="gyy78.jpg" descr="id:2147495442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43478" y="692696"/>
            <a:ext cx="3120756" cy="239465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782838" y="3259106"/>
            <a:ext cx="24801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How </a:t>
            </a:r>
            <a:r>
              <a:rPr lang="en-US" altLang="zh-CN" dirty="0" smtClean="0"/>
              <a:t>       many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82513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根据答语及语境，这里是询问捐赠书包的数量，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schoolbags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是可数名词复数，对其提问要用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150990" y="5176112"/>
            <a:ext cx="19014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twenty</a:t>
            </a:r>
            <a:r>
              <a:rPr lang="en-US" altLang="zh-CN" dirty="0" smtClean="0">
                <a:cs typeface="Times New Roman" panose="02020603050405020304" pitchFamily="18" charset="0"/>
              </a:rPr>
              <a:t>-</a:t>
            </a:r>
            <a:r>
              <a:rPr lang="en-US" altLang="zh-CN" dirty="0" smtClean="0"/>
              <a:t>five</a:t>
            </a:r>
            <a:endParaRPr lang="zh-CN" altLang="en-US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575217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由图表可知，书包对应的数量是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25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twenty</a:t>
            </a:r>
            <a:r>
              <a:rPr lang="en-US" altLang="zh-CN" b="1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donate any pencils?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we don’t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we donate fifty-eight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about books?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pc="-1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en-US" altLang="zh-CN" b="1" spc="-100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pc="-1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books</a:t>
            </a:r>
            <a:r>
              <a:rPr lang="en-US" altLang="zh-CN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also donate </a:t>
            </a:r>
            <a:r>
              <a:rPr lang="en-US" altLang="zh-CN" b="1" spc="-100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pc="-1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 rulers</a:t>
            </a:r>
            <a:r>
              <a:rPr lang="en-US" altLang="zh-CN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5386" y="2109160"/>
            <a:ext cx="13805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crayons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27001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图表中数量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58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对应的物品是蜡笔，故填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crayons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58842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由图表可知，书对应的数量是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forty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06974" y="4031650"/>
            <a:ext cx="942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cs typeface="Times New Roman" panose="02020603050405020304" pitchFamily="18" charset="0"/>
              </a:rPr>
              <a:t>forty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703778" y="4030036"/>
            <a:ext cx="17411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thirty-five</a:t>
            </a:r>
            <a:endParaRPr lang="zh-CN" altLang="en-US" dirty="0"/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360854" y="523649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由图表可知，尺子对应的数量是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thirty-five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gyy78.jpg" descr="id:2147495442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55445" y="825100"/>
            <a:ext cx="3498981" cy="268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9131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donate any sports goods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体育用品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donate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_________footballs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so nice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a 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点赞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your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03118" y="1842275"/>
            <a:ext cx="942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eight</a:t>
            </a:r>
            <a:endParaRPr lang="zh-CN" altLang="en-US" dirty="0"/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36535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由图表可知，足球对应的数量是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gyy78.jpg" descr="id:2147495442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50358" y="1813377"/>
            <a:ext cx="3096344" cy="237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415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五、阅读对话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Amy, how many apples do we have?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twenty-three apples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there are twenty-five children in our class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need two more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boxes of milk?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twenty-five boxes of milk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only twelve bananas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need more bananas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to the supermarket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自主探究提优-通.EPS" descr="id:21474932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756078"/>
            <a:ext cx="8902704" cy="737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38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38700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there enough boxes of milk?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52975" algn="l"/>
                <a:tab pos="8074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there 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there aren’t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many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52975" algn="l"/>
                <a:tab pos="8074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are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Amy going?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52975" algn="l"/>
                <a:tab pos="8074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supermarket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752975" algn="l"/>
                <a:tab pos="8074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bananas do they need more?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52975" algn="l"/>
                <a:tab pos="8074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752975" algn="l"/>
                <a:tab pos="8074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apples and bananas do they have now?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752975" algn="l"/>
                <a:tab pos="8074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36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8782" y="4754387"/>
            <a:ext cx="2326329" cy="41253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836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58982" y="33569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69401" y="47107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5模块目标导航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1567" y="1587141"/>
            <a:ext cx="11524280" cy="53594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111607"/>
              </p:ext>
            </p:extLst>
          </p:nvPr>
        </p:nvGraphicFramePr>
        <p:xfrm>
          <a:off x="331566" y="2116225"/>
          <a:ext cx="11524279" cy="2392895"/>
        </p:xfrm>
        <a:graphic>
          <a:graphicData uri="http://schemas.openxmlformats.org/drawingml/2006/table">
            <a:tbl>
              <a:tblPr firstRow="1" firstCol="1" bandRow="1"/>
              <a:tblGrid>
                <a:gridCol w="638970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885309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239289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字母组合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ow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IPAPANNEW" panose="02000500070000020004" pitchFamily="2" charset="0"/>
                          <a:cs typeface="Times New Roman" panose="02020603050405020304" pitchFamily="18" charset="0"/>
                        </a:rPr>
                        <a:t>ʊ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字母组合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ɪə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ear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字母组合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ə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air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ear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1171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022446"/>
              </p:ext>
            </p:extLst>
          </p:nvPr>
        </p:nvGraphicFramePr>
        <p:xfrm>
          <a:off x="334566" y="836712"/>
          <a:ext cx="11521280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638803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88247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313335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77845" algn="l"/>
                          <a:tab pos="721868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nineteen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十九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crayon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蜡笔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fifteen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十五　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77845" algn="l"/>
                          <a:tab pos="721868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begin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开始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give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thirteen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十三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77845" algn="l"/>
                          <a:tab pos="721868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fourteen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十四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sixteen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十六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seventeen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十七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77845" algn="l"/>
                          <a:tab pos="721868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eighteen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十八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floor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地面，地板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forty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四十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77845" algn="l"/>
                          <a:tab pos="721868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数字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thirty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三十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fifty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五十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77845" algn="l"/>
                          <a:tab pos="721868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sixty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六十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seventy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七十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eighty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八十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77845" algn="l"/>
                          <a:tab pos="721868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ninety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九十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happily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幸福地，愉快地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many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许多，很多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371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5021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614003"/>
              </p:ext>
            </p:extLst>
          </p:nvPr>
        </p:nvGraphicFramePr>
        <p:xfrm>
          <a:off x="360854" y="1940808"/>
          <a:ext cx="11485848" cy="1920240"/>
        </p:xfrm>
        <a:graphic>
          <a:graphicData uri="http://schemas.openxmlformats.org/drawingml/2006/table">
            <a:tbl>
              <a:tblPr firstRow="1" firstCol="1" bandRow="1"/>
              <a:tblGrid>
                <a:gridCol w="621784">
                  <a:extLst>
                    <a:ext uri="{9D8B030D-6E8A-4147-A177-3AD203B41FA5}">
                      <a16:colId xmlns:a16="http://schemas.microsoft.com/office/drawing/2014/main" val="1994234146"/>
                    </a:ext>
                  </a:extLst>
                </a:gridCol>
                <a:gridCol w="10864064">
                  <a:extLst>
                    <a:ext uri="{9D8B030D-6E8A-4147-A177-3AD203B41FA5}">
                      <a16:colId xmlns:a16="http://schemas.microsoft.com/office/drawing/2014/main" val="31471145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23811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give out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分发　　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all right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好，行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23811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class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在班级里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on the floor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在地板上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23811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 a party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举办一个聚会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so many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那么多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3489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62558" y="137013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686109"/>
              </p:ext>
            </p:extLst>
          </p:nvPr>
        </p:nvGraphicFramePr>
        <p:xfrm>
          <a:off x="380286" y="1460728"/>
          <a:ext cx="1148584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621784">
                  <a:extLst>
                    <a:ext uri="{9D8B030D-6E8A-4147-A177-3AD203B41FA5}">
                      <a16:colId xmlns:a16="http://schemas.microsoft.com/office/drawing/2014/main" val="1994234146"/>
                    </a:ext>
                  </a:extLst>
                </a:gridCol>
                <a:gridCol w="10864064">
                  <a:extLst>
                    <a:ext uri="{9D8B030D-6E8A-4147-A177-3AD203B41FA5}">
                      <a16:colId xmlns:a16="http://schemas.microsoft.com/office/drawing/2014/main" val="31471145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many faces can you see?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你们能看到多少张脸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Twenty faces we can see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我们可以看到二十张脸。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这句话的答语也可以为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twenty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faces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Sam, please give out the crayons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萨姆，请分发这些蜡笔。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此句为祈使句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祈使句往往以动词原形开头。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请进来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02052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386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597257"/>
              </p:ext>
            </p:extLst>
          </p:nvPr>
        </p:nvGraphicFramePr>
        <p:xfrm>
          <a:off x="360854" y="1189706"/>
          <a:ext cx="11485848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621784">
                  <a:extLst>
                    <a:ext uri="{9D8B030D-6E8A-4147-A177-3AD203B41FA5}">
                      <a16:colId xmlns:a16="http://schemas.microsoft.com/office/drawing/2014/main" val="1994234146"/>
                    </a:ext>
                  </a:extLst>
                </a:gridCol>
                <a:gridCol w="10864064">
                  <a:extLst>
                    <a:ext uri="{9D8B030D-6E8A-4147-A177-3AD203B41FA5}">
                      <a16:colId xmlns:a16="http://schemas.microsoft.com/office/drawing/2014/main" val="31471145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But there are twenty children in the class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！但是班里有二十个孩子！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Oh, there are so many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！哦，有那么多！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后可以跟可数名词的复数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那么多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apples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她吃了那么多苹果。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后加不可数名词时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那么多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表示程度深时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非常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much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water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bottle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这个瓶子里有这么多水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02052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853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221315"/>
              </p:ext>
            </p:extLst>
          </p:nvPr>
        </p:nvGraphicFramePr>
        <p:xfrm>
          <a:off x="360854" y="1884784"/>
          <a:ext cx="11485848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621784">
                  <a:extLst>
                    <a:ext uri="{9D8B030D-6E8A-4147-A177-3AD203B41FA5}">
                      <a16:colId xmlns:a16="http://schemas.microsoft.com/office/drawing/2014/main" val="1994234146"/>
                    </a:ext>
                  </a:extLst>
                </a:gridCol>
                <a:gridCol w="10864064">
                  <a:extLst>
                    <a:ext uri="{9D8B030D-6E8A-4147-A177-3AD203B41FA5}">
                      <a16:colId xmlns:a16="http://schemas.microsoft.com/office/drawing/2014/main" val="31471145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All of them are dancing happily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他们都在快乐地跳舞。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后接代词宾格形式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“……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中的全部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。这种结构作主语时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谓语动词通常用复数形式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因为指代的是多个对象。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students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like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我们班所有学生都喜欢英语。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02052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036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418234"/>
              </p:ext>
            </p:extLst>
          </p:nvPr>
        </p:nvGraphicFramePr>
        <p:xfrm>
          <a:off x="334566" y="908720"/>
          <a:ext cx="11521280" cy="5349240"/>
        </p:xfrm>
        <a:graphic>
          <a:graphicData uri="http://schemas.openxmlformats.org/drawingml/2006/table">
            <a:tbl>
              <a:tblPr firstRow="1" firstCol="1" bandRow="1"/>
              <a:tblGrid>
                <a:gridCol w="648072">
                  <a:extLst>
                    <a:ext uri="{9D8B030D-6E8A-4147-A177-3AD203B41FA5}">
                      <a16:colId xmlns:a16="http://schemas.microsoft.com/office/drawing/2014/main" val="625403638"/>
                    </a:ext>
                  </a:extLst>
                </a:gridCol>
                <a:gridCol w="10873208">
                  <a:extLst>
                    <a:ext uri="{9D8B030D-6E8A-4147-A177-3AD203B41FA5}">
                      <a16:colId xmlns:a16="http://schemas.microsoft.com/office/drawing/2014/main" val="2232751755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 be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句型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 be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句型的基本结构为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“There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is/are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＋人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物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名词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＋地点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介词短语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.”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，意为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某地有某人或某物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。当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 be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后面接多个名词时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,be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动词的形式由离它最近的名词决定，即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 be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句型遵循就近原则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60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sz="260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句型与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have/has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的区别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句型表示某地有某人或某物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have/has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表示某人拥有某物。如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desk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课桌上有一本书。</a:t>
                      </a:r>
                      <a:endParaRPr lang="zh-CN" sz="2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我有一本书。</a:t>
                      </a:r>
                      <a:endParaRPr lang="zh-CN" sz="2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汤姆有一本书。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593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318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内基础提优-通.EPS" descr="id:214749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44110"/>
            <a:ext cx="10756265" cy="796925"/>
          </a:xfrm>
          <a:prstGeom prst="rect">
            <a:avLst/>
          </a:prstGeom>
        </p:spPr>
      </p:pic>
      <p:pic>
        <p:nvPicPr>
          <p:cNvPr id="4" name="q30a.jpg" descr="id:21474952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30537" y="3126570"/>
            <a:ext cx="609129" cy="1224136"/>
          </a:xfrm>
          <a:prstGeom prst="rect">
            <a:avLst/>
          </a:prstGeom>
        </p:spPr>
      </p:pic>
      <p:pic>
        <p:nvPicPr>
          <p:cNvPr id="5" name="q30b.jpg" descr="id:214749530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603022" y="3229581"/>
            <a:ext cx="884073" cy="1224136"/>
          </a:xfrm>
          <a:prstGeom prst="rect">
            <a:avLst/>
          </a:prstGeom>
        </p:spPr>
      </p:pic>
      <p:pic>
        <p:nvPicPr>
          <p:cNvPr id="6" name="q30c.jpg" descr="id:214749530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270181" y="3205090"/>
            <a:ext cx="2102483" cy="1145616"/>
          </a:xfrm>
          <a:prstGeom prst="rect">
            <a:avLst/>
          </a:prstGeom>
        </p:spPr>
      </p:pic>
      <p:pic>
        <p:nvPicPr>
          <p:cNvPr id="7" name="q30d.jpg" descr="id:2147495316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479582" y="3213817"/>
            <a:ext cx="1994924" cy="112816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60854" y="2402304"/>
            <a:ext cx="113509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crayon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   2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twenty-one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hats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    3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four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pencils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      4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five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pupils 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199662" y="444873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2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67301" y="4448738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r>
              <a:rPr lang="en-US" altLang="zh-CN">
                <a:ea typeface="楷体" panose="02010609060101010101" pitchFamily="49" charset="-122"/>
              </a:rPr>
              <a:t> 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862958" y="444873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957221" y="447168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1747</Words>
  <Application>Microsoft Office PowerPoint</Application>
  <PresentationFormat>自定义</PresentationFormat>
  <Paragraphs>156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黑体</vt:lpstr>
      <vt:lpstr>楷体</vt:lpstr>
      <vt:lpstr>隶书</vt:lpstr>
      <vt:lpstr>宋体</vt:lpstr>
      <vt:lpstr>Arial</vt:lpstr>
      <vt:lpstr>Calibri</vt:lpstr>
      <vt:lpstr>IPAPANNEW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434</cp:revision>
  <dcterms:created xsi:type="dcterms:W3CDTF">2020-11-06T05:24:00Z</dcterms:created>
  <dcterms:modified xsi:type="dcterms:W3CDTF">2025-06-16T00:57:23Z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